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0" r:id="rId4"/>
    <p:sldId id="279" r:id="rId5"/>
    <p:sldId id="280" r:id="rId6"/>
    <p:sldId id="281" r:id="rId7"/>
    <p:sldId id="257" r:id="rId8"/>
    <p:sldId id="262" r:id="rId9"/>
    <p:sldId id="282" r:id="rId10"/>
    <p:sldId id="263" r:id="rId11"/>
    <p:sldId id="274" r:id="rId12"/>
    <p:sldId id="283" r:id="rId13"/>
    <p:sldId id="284" r:id="rId14"/>
    <p:sldId id="285" r:id="rId15"/>
    <p:sldId id="286" r:id="rId16"/>
    <p:sldId id="277" r:id="rId17"/>
    <p:sldId id="287" r:id="rId18"/>
    <p:sldId id="273" r:id="rId1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830" autoAdjust="0"/>
  </p:normalViewPr>
  <p:slideViewPr>
    <p:cSldViewPr>
      <p:cViewPr>
        <p:scale>
          <a:sx n="50" d="100"/>
          <a:sy n="50" d="100"/>
        </p:scale>
        <p:origin x="-1267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399D0-61C5-4E7E-9374-4FDEA122479A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7566D-28CE-4447-9AE1-3EFE418E9C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0410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在高風險工作相關駕駛行為中尋找刺激和冒險的作用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566D-28CE-4447-9AE1-3EFE418E9CD6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7734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566D-28CE-4447-9AE1-3EFE418E9CD6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3574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監控與數據蒐集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566D-28CE-4447-9AE1-3EFE418E9CD6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5978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監控與數據蒐集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566D-28CE-4447-9AE1-3EFE418E9CD6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5978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監控與數據蒐集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566D-28CE-4447-9AE1-3EFE418E9CD6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5978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監控與數據蒐集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566D-28CE-4447-9AE1-3EFE418E9CD6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5978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監控與數據蒐集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566D-28CE-4447-9AE1-3EFE418E9CD6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5978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566D-28CE-4447-9AE1-3EFE418E9CD6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43095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566D-28CE-4447-9AE1-3EFE418E9CD6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43095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566D-28CE-4447-9AE1-3EFE418E9CD6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4309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12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雖然有工作場所之健康與安全法規，但相對於其他工作場所的危險，組織仍然沒有辦法充分管理工作時的駕駛危險。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566D-28CE-4447-9AE1-3EFE418E9CD6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768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像是：易緊張或是愛冒險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追求感覺的人較容易從事危險行為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sz="12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高感覺尋求的人，頃向於追求快感，並容易低估其風險，想要去挑戰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566D-28CE-4447-9AE1-3EFE418E9CD6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768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12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1. </a:t>
            </a:r>
            <a:r>
              <a:rPr lang="zh-TW" altLang="en-US" sz="12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在</a:t>
            </a:r>
            <a:r>
              <a:rPr lang="en-US" altLang="zh-TW" sz="12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72</a:t>
            </a:r>
            <a:r>
              <a:rPr lang="zh-TW" altLang="en-US" sz="12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位大學生中，使用駕駛行為問卷，</a:t>
            </a:r>
            <a:r>
              <a:rPr lang="en-US" altLang="zh-TW" sz="12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12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發現比起自覺性和敵對特質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2. </a:t>
            </a:r>
            <a:r>
              <a:rPr lang="zh-TW" altLang="en-US" sz="12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危險駕駛：像是酒駕、超速、不繫安全帶。</a:t>
            </a:r>
            <a:endParaRPr lang="en-US" altLang="zh-TW" sz="1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12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3. </a:t>
            </a:r>
            <a:r>
              <a:rPr lang="zh-TW" altLang="en-US" sz="12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在非職業駕駛中，道路事故是肇事主因；在職業駕駛中，工作環境與駕駛自身行為為主要變量。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566D-28CE-4447-9AE1-3EFE418E9CD6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768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TW" altLang="en-US" dirty="0" smtClean="0"/>
              <a:t>像是憤怒</a:t>
            </a:r>
            <a:r>
              <a:rPr lang="zh-TW" altLang="en-US" dirty="0" smtClean="0"/>
              <a:t>、敵意</a:t>
            </a:r>
            <a:r>
              <a:rPr lang="zh-TW" altLang="en-US" dirty="0" smtClean="0"/>
              <a:t>、不盡責</a:t>
            </a:r>
            <a:r>
              <a:rPr lang="zh-TW" altLang="en-US" dirty="0" smtClean="0"/>
              <a:t>、和感覺</a:t>
            </a:r>
            <a:r>
              <a:rPr lang="zh-TW" altLang="en-US" dirty="0" smtClean="0"/>
              <a:t>尋求都會影響駕駛行為。</a:t>
            </a:r>
            <a:endParaRPr lang="en-US" altLang="zh-TW" dirty="0" smtClean="0"/>
          </a:p>
          <a:p>
            <a:pPr marL="228600" indent="-228600">
              <a:buAutoNum type="arabicPeriod"/>
            </a:pPr>
            <a:r>
              <a:rPr lang="zh-TW" altLang="en-US" sz="12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由此可知，個性會影響駕駛行為</a:t>
            </a:r>
            <a:endParaRPr lang="en-US" altLang="zh-TW" dirty="0" smtClean="0"/>
          </a:p>
          <a:p>
            <a:pPr marL="228600" indent="-228600">
              <a:buAutoNum type="arabicPeriod"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566D-28CE-4447-9AE1-3EFE418E9CD6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768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566D-28CE-4447-9AE1-3EFE418E9CD6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768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566D-28CE-4447-9AE1-3EFE418E9CD6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1183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/>
              <a:t>在此只使用任務徒和知識審計</a:t>
            </a:r>
            <a:endParaRPr lang="en-US" altLang="zh-TW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566D-28CE-4447-9AE1-3EFE418E9CD6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3574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/>
              <a:t>在此只使用任務徒和知識審計</a:t>
            </a:r>
            <a:endParaRPr lang="en-US" altLang="zh-TW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566D-28CE-4447-9AE1-3EFE418E9CD6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3574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B3E9BA-B4BC-41F8-92B9-639A441744C9}" type="datetime1">
              <a:rPr lang="fr-FR" altLang="zh-TW" smtClean="0"/>
              <a:t>11/10/2016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6DAA0-1423-469B-B52A-0B92D35EF053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371920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1CC4F3-7E65-4AB3-B2FE-4512475DE632}" type="datetime1">
              <a:rPr lang="fr-FR" altLang="zh-TW" smtClean="0"/>
              <a:t>11/10/2016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BA54A-AA00-4024-B203-8DE76176C8CB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663045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7E2C19-84A8-4499-9885-4B1D68E3ED6F}" type="datetime1">
              <a:rPr lang="fr-FR" altLang="zh-TW" smtClean="0"/>
              <a:t>11/10/2016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B2DBF-426E-4A58-BA51-2DA58CE376F5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33894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15419A-0A0E-4366-AD1A-C7C49DDA0056}" type="datetime1">
              <a:rPr lang="fr-FR" altLang="zh-TW" smtClean="0"/>
              <a:t>11/10/2016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B4256-061E-409D-BA95-C86840579AF8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990496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B9AA69-9DDA-4A27-B1EE-A7FD601A409B}" type="datetime1">
              <a:rPr lang="fr-FR" altLang="zh-TW" smtClean="0"/>
              <a:t>11/10/2016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E3A1D-942C-4749-8E76-83E2DC813CF7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228558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F38435-0F77-42F4-B175-ED88BB775395}" type="datetime1">
              <a:rPr lang="fr-FR" altLang="zh-TW" smtClean="0"/>
              <a:t>11/10/2016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48F50-1105-48E7-BD9B-3CE31349221B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165154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896DE1-26D7-4C19-9265-CF59899AE67E}" type="datetime1">
              <a:rPr lang="fr-FR" altLang="zh-TW" smtClean="0"/>
              <a:t>11/10/2016</a:t>
            </a:fld>
            <a:endParaRPr lang="fr-FR" altLang="zh-TW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2B30F-441B-4C40-A8FB-664AC15ACDCB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569561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60B4E2-A215-4731-A6A1-D345C64CA29A}" type="datetime1">
              <a:rPr lang="fr-FR" altLang="zh-TW" smtClean="0"/>
              <a:t>11/10/2016</a:t>
            </a:fld>
            <a:endParaRPr lang="fr-FR" altLang="zh-TW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A9657-492B-47D2-8860-903DF8F27E54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045631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FE8E68-5234-4B7A-957A-EBAF25C6B598}" type="datetime1">
              <a:rPr lang="fr-FR" altLang="zh-TW" smtClean="0"/>
              <a:t>11/10/2016</a:t>
            </a:fld>
            <a:endParaRPr lang="fr-FR" altLang="zh-TW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5A84A-8FBC-45DA-AEB9-B9AE3B056EAC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473818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C3A843-2415-4170-82B3-49F171282895}" type="datetime1">
              <a:rPr lang="fr-FR" altLang="zh-TW" smtClean="0"/>
              <a:t>11/10/2016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E2149-8252-4F63-B107-DFAF16A6BB88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70909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2314BF-D81C-45A0-9186-D6457CFAFA49}" type="datetime1">
              <a:rPr lang="fr-FR" altLang="zh-TW" smtClean="0"/>
              <a:t>11/10/2016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6BC9F-6012-4568-931E-2838D6FBFFA3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99433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les styles du texte du masque</a:t>
            </a:r>
          </a:p>
          <a:p>
            <a:pPr lvl="1"/>
            <a:r>
              <a:rPr lang="fr-FR" altLang="zh-TW" smtClean="0"/>
              <a:t>Deuxième niveau</a:t>
            </a:r>
          </a:p>
          <a:p>
            <a:pPr lvl="2"/>
            <a:r>
              <a:rPr lang="fr-FR" altLang="zh-TW" smtClean="0"/>
              <a:t>Troisième niveau</a:t>
            </a:r>
          </a:p>
          <a:p>
            <a:pPr lvl="3"/>
            <a:r>
              <a:rPr lang="fr-FR" altLang="zh-TW" smtClean="0"/>
              <a:t>Quatrième niveau</a:t>
            </a:r>
          </a:p>
          <a:p>
            <a:pPr lvl="4"/>
            <a:r>
              <a:rPr lang="fr-FR" altLang="zh-TW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2B42B5F-B7C0-4152-BC27-CBF8E4058289}" type="datetime1">
              <a:rPr lang="fr-FR" altLang="zh-TW" smtClean="0"/>
              <a:t>11/10/2016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C427A22-07E3-4D24-A59D-15BF35C3CE0B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2263"/>
            <a:ext cx="7772400" cy="1470025"/>
          </a:xfrm>
        </p:spPr>
        <p:txBody>
          <a:bodyPr>
            <a:noAutofit/>
          </a:bodyPr>
          <a:lstStyle/>
          <a:p>
            <a:r>
              <a:rPr lang="en-US" altLang="zh-TW" sz="4000" dirty="0"/>
              <a:t>Role of thrill and adventure seeking in risky work-related</a:t>
            </a:r>
            <a:br>
              <a:rPr lang="en-US" altLang="zh-TW" sz="4000" dirty="0"/>
            </a:br>
            <a:r>
              <a:rPr lang="en-US" altLang="zh-TW" sz="4000" dirty="0"/>
              <a:t>driving </a:t>
            </a:r>
            <a:r>
              <a:rPr lang="en-US" altLang="zh-TW" sz="4000" dirty="0" err="1"/>
              <a:t>behaviours</a:t>
            </a:r>
            <a:endParaRPr lang="fr-FR" altLang="zh-TW" sz="4000" dirty="0" smtClean="0">
              <a:solidFill>
                <a:srgbClr val="40404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3574033"/>
            <a:ext cx="6400800" cy="1752600"/>
          </a:xfrm>
        </p:spPr>
        <p:txBody>
          <a:bodyPr>
            <a:noAutofit/>
          </a:bodyPr>
          <a:lstStyle/>
          <a:p>
            <a:r>
              <a:rPr lang="en-US" altLang="zh-TW" sz="2000" i="1" dirty="0"/>
              <a:t>School of Psychology &amp; Counselling, Faculty of Health, Queensland University of Technology, Centre for Accident Research and Road Safety, Queensland, Australia</a:t>
            </a:r>
            <a:endParaRPr lang="fr-FR" altLang="zh-TW" sz="2000" dirty="0" smtClean="0">
              <a:solidFill>
                <a:srgbClr val="40404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205373" y="4726469"/>
            <a:ext cx="331236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期刊：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ScienceDirect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指導教授：柳永青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ct val="15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學生：林姝廷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華康中黑體外字集" panose="020B0509000000000000" pitchFamily="49" charset="-120"/>
              <a:ea typeface="華康中黑體外字集" panose="020B0509000000000000" pitchFamily="49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6DAA0-1423-469B-B52A-0B92D35EF053}" type="slidenum">
              <a:rPr lang="fr-FR" altLang="zh-TW" smtClean="0"/>
              <a:pPr/>
              <a:t>1</a:t>
            </a:fld>
            <a:endParaRPr lang="fr-FR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1750" y="274638"/>
            <a:ext cx="6115050" cy="1143000"/>
          </a:xfrm>
        </p:spPr>
        <p:txBody>
          <a:bodyPr>
            <a:normAutofit/>
          </a:bodyPr>
          <a:lstStyle/>
          <a:p>
            <a:pPr algn="l"/>
            <a:r>
              <a:rPr lang="fr-FR" altLang="zh-TW" dirty="0" smtClean="0">
                <a:solidFill>
                  <a:srgbClr val="404040"/>
                </a:solidFill>
              </a:rPr>
              <a:t>Method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71750" y="1600200"/>
            <a:ext cx="6115050" cy="4525963"/>
          </a:xfrm>
        </p:spPr>
        <p:txBody>
          <a:bodyPr rtlCol="0"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程序</a:t>
            </a:r>
            <a:endParaRPr lang="zh-TW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三個組織中的所有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員工被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邀請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參與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每一個組織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內部電子郵件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和通信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式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推廣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在線上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線上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安全的網路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密碼保護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的訊息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以及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參與者同意書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透過郵件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寄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回到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研究員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手上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4256-061E-409D-BA95-C86840579AF8}" type="slidenum">
              <a:rPr lang="fr-FR" altLang="zh-TW" smtClean="0"/>
              <a:pPr/>
              <a:t>10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54509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altLang="zh-TW" dirty="0">
                <a:solidFill>
                  <a:srgbClr val="404040"/>
                </a:solidFill>
              </a:rPr>
              <a:t>Results</a:t>
            </a:r>
            <a:endParaRPr lang="fr-FR" altLang="zh-TW" dirty="0" smtClean="0">
              <a:solidFill>
                <a:srgbClr val="40404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0624" y="1052736"/>
            <a:ext cx="7997800" cy="7920880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採用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SPSS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進行殘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差的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沒有任何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評分為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的分數，表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示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明顯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的異常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影響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力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遺失的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數據透過比對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處理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後，予以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刪除。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4256-061E-409D-BA95-C86840579AF8}" type="slidenum">
              <a:rPr lang="fr-FR" altLang="zh-TW" smtClean="0"/>
              <a:pPr/>
              <a:t>11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09639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altLang="zh-TW" dirty="0">
                <a:solidFill>
                  <a:srgbClr val="404040"/>
                </a:solidFill>
              </a:rPr>
              <a:t>Results</a:t>
            </a:r>
            <a:endParaRPr lang="fr-FR" altLang="zh-TW" dirty="0" smtClean="0">
              <a:solidFill>
                <a:srgbClr val="40404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0624" y="1052736"/>
            <a:ext cx="7997800" cy="7920880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檢定與相關性</a:t>
            </a:r>
          </a:p>
          <a:p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發現，</a:t>
            </a:r>
            <a:r>
              <a:rPr lang="zh-TW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男性</a:t>
            </a:r>
            <a:r>
              <a:rPr lang="zh-TW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參與者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</a:t>
            </a:r>
            <a:r>
              <a:rPr lang="zh-TW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可能</a:t>
            </a:r>
            <a:r>
              <a:rPr lang="zh-TW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駕駛分心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(M = 1.77; SD = 0.62)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，甚過女性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(M = 1.56;SD=0.56), t(857)= 5.14, p &lt;0.001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男性</a:t>
            </a:r>
            <a:r>
              <a:rPr lang="zh-TW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參與者</a:t>
            </a:r>
            <a:r>
              <a:rPr lang="zh-TW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</a:t>
            </a:r>
            <a:r>
              <a:rPr lang="zh-TW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容易有高刺激與尋求冒險的特質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(M = 1.84; SD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=0.85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，甚過女性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(M = 1.46; SD= 0.53), t(845.44) = 7.97, p &lt; 0.001.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年齡和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失誤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違反及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疲勞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有顯著負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表示</a:t>
            </a:r>
            <a:r>
              <a:rPr lang="zh-TW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年輕人更有可能從事危險駕駛行為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周駕駛時間和每年駕駛里程與分心為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顯著正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，表示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較長的駕駛經驗</a:t>
            </a:r>
            <a:r>
              <a:rPr lang="zh-TW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，與易</a:t>
            </a:r>
            <a:r>
              <a:rPr lang="zh-TW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分心有關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刺激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以及尋求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冒險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與危險駕駛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有正相關，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表示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追求刺激冒險的人容易有危險駕駛行為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失誤、違規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刺激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以及尋求冒險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年齡有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顯著負相關，這</a:t>
            </a:r>
            <a:r>
              <a:rPr lang="zh-TW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表示年輕人更</a:t>
            </a:r>
            <a:r>
              <a:rPr lang="zh-TW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可能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追求刺激與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冒險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4256-061E-409D-BA95-C86840579AF8}" type="slidenum">
              <a:rPr lang="fr-FR" altLang="zh-TW" smtClean="0"/>
              <a:pPr/>
              <a:t>12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95006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altLang="zh-TW" dirty="0">
                <a:solidFill>
                  <a:srgbClr val="404040"/>
                </a:solidFill>
              </a:rPr>
              <a:t>Results</a:t>
            </a:r>
            <a:endParaRPr lang="fr-FR" altLang="zh-TW" dirty="0" smtClean="0">
              <a:solidFill>
                <a:srgbClr val="40404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0624" y="1052736"/>
            <a:ext cx="7997800" cy="7920880"/>
          </a:xfrm>
        </p:spPr>
        <p:txBody>
          <a:bodyPr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線性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回歸分析</a:t>
            </a: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步驟多元線性回歸用來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進行刺激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與尋求冒險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考察。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步驟一：將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年齡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、性別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，每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周駕駛時間與每年駕駛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里程，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做為控制變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量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步驟二：再增加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刺激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與尋求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冒險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做為控制變量。</a:t>
            </a:r>
            <a:endParaRPr lang="zh-TW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4256-061E-409D-BA95-C86840579AF8}" type="slidenum">
              <a:rPr lang="fr-FR" altLang="zh-TW" smtClean="0"/>
              <a:pPr/>
              <a:t>13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01373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altLang="zh-TW" dirty="0">
                <a:solidFill>
                  <a:srgbClr val="404040"/>
                </a:solidFill>
              </a:rPr>
              <a:t>Results</a:t>
            </a:r>
            <a:endParaRPr lang="fr-FR" altLang="zh-TW" dirty="0" smtClean="0">
              <a:solidFill>
                <a:srgbClr val="40404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0624" y="1052736"/>
            <a:ext cx="7997800" cy="7920880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預測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危險駕駛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行為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年齡為</a:t>
            </a:r>
            <a:r>
              <a:rPr lang="zh-TW" altLang="en-US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</a:t>
            </a:r>
            <a:r>
              <a:rPr lang="zh-TW" altLang="zh-TW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駕駛行為</a:t>
            </a:r>
            <a:r>
              <a:rPr lang="zh-TW" altLang="en-US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中，</a:t>
            </a:r>
            <a:r>
              <a:rPr lang="zh-TW" altLang="zh-TW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顯著</a:t>
            </a:r>
            <a:r>
              <a:rPr lang="zh-TW" altLang="en-US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最一致</a:t>
            </a:r>
            <a:r>
              <a:rPr lang="zh-TW" altLang="zh-TW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預測</a:t>
            </a:r>
            <a:r>
              <a:rPr lang="zh-TW" altLang="zh-TW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因子。</a:t>
            </a:r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年齡和駕駛失誤、疲勞駕駛、分心駕駛呈現負相關，這些結果表示</a:t>
            </a:r>
            <a:r>
              <a:rPr lang="zh-TW" altLang="zh-TW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年經司機更可能從事危險駕駛</a:t>
            </a:r>
            <a:r>
              <a:rPr lang="zh-TW" altLang="zh-TW" sz="2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行為</a:t>
            </a:r>
            <a:r>
              <a:rPr lang="zh-TW" altLang="en-US" sz="2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1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性別</a:t>
            </a:r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與違規駕駛及分心有顯著負相關，這表示</a:t>
            </a:r>
            <a:r>
              <a:rPr lang="zh-TW" altLang="zh-TW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男性更可能犯下違反和分心的駕駛</a:t>
            </a:r>
            <a:r>
              <a:rPr lang="zh-TW" altLang="zh-TW" sz="2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行為</a:t>
            </a:r>
            <a:r>
              <a:rPr lang="zh-TW" altLang="en-US" sz="2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1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駕駛里程</a:t>
            </a:r>
            <a:r>
              <a:rPr lang="zh-TW" altLang="en-US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分心駕駛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zh-TW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</a:t>
            </a:r>
            <a:r>
              <a:rPr lang="zh-TW" altLang="zh-TW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這表示</a:t>
            </a:r>
            <a:r>
              <a:rPr lang="zh-TW" altLang="zh-TW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駕駛里程增加，司機更可能分心駕駛。</a:t>
            </a:r>
          </a:p>
          <a:p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</a:t>
            </a:r>
            <a:r>
              <a:rPr lang="zh-TW" altLang="zh-TW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刺激與尋求</a:t>
            </a:r>
            <a:r>
              <a:rPr lang="zh-TW" altLang="zh-TW" sz="2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冒險</a:t>
            </a:r>
            <a:r>
              <a:rPr lang="zh-TW" altLang="en-US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zh-TW" altLang="zh-TW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</a:t>
            </a:r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r>
              <a:rPr lang="zh-TW" altLang="zh-TW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</a:t>
            </a:r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TW" altLang="zh-TW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異常駕駛行為</a:t>
            </a:r>
            <a:r>
              <a:rPr lang="zh-TW" altLang="en-US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en-US" altLang="zh-TW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8.5</a:t>
            </a: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% </a:t>
            </a:r>
            <a:r>
              <a:rPr lang="zh-TW" altLang="en-US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</a:t>
            </a:r>
            <a:r>
              <a:rPr lang="en-US" altLang="zh-TW" sz="2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</a:t>
            </a:r>
            <a:r>
              <a:rPr lang="en-US" altLang="zh-TW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19.7%</a:t>
            </a:r>
            <a:r>
              <a:rPr lang="zh-TW" altLang="zh-TW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刺激</a:t>
            </a:r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和尋求冒險</a:t>
            </a:r>
            <a:r>
              <a:rPr lang="zh-TW" altLang="zh-TW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</a:t>
            </a:r>
            <a:r>
              <a:rPr lang="zh-TW" altLang="zh-TW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駕駛行為</a:t>
            </a:r>
            <a:r>
              <a:rPr lang="zh-TW" altLang="en-US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</a:t>
            </a:r>
            <a:r>
              <a:rPr lang="zh-TW" altLang="zh-TW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正相關</a:t>
            </a:r>
            <a:r>
              <a:rPr lang="zh-TW" altLang="zh-TW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表示</a:t>
            </a:r>
            <a:r>
              <a:rPr lang="zh-TW" altLang="zh-TW" sz="2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較高的</a:t>
            </a:r>
            <a:r>
              <a:rPr lang="zh-TW" altLang="zh-TW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刺激和尋求</a:t>
            </a:r>
            <a:r>
              <a:rPr lang="zh-TW" altLang="zh-TW" sz="2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冒險</a:t>
            </a:r>
            <a:r>
              <a:rPr lang="zh-TW" altLang="en-US" sz="2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更容易</a:t>
            </a:r>
            <a:r>
              <a:rPr lang="zh-TW" altLang="zh-TW" sz="2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駕駛失誤</a:t>
            </a:r>
            <a:r>
              <a:rPr lang="zh-TW" altLang="en-US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違規</a:t>
            </a:r>
            <a:r>
              <a:rPr lang="zh-TW" altLang="en-US" sz="2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疲勞</a:t>
            </a:r>
            <a:r>
              <a:rPr lang="zh-TW" altLang="zh-TW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駕駛和</a:t>
            </a:r>
            <a:r>
              <a:rPr lang="zh-TW" altLang="zh-TW" sz="2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分心</a:t>
            </a:r>
            <a:r>
              <a:rPr lang="zh-TW" altLang="zh-TW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zh-TW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4256-061E-409D-BA95-C86840579AF8}" type="slidenum">
              <a:rPr lang="fr-FR" altLang="zh-TW" smtClean="0"/>
              <a:pPr/>
              <a:t>14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76270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altLang="zh-TW" dirty="0">
                <a:solidFill>
                  <a:srgbClr val="404040"/>
                </a:solidFill>
              </a:rPr>
              <a:t>Results</a:t>
            </a:r>
            <a:endParaRPr lang="fr-FR" altLang="zh-TW" dirty="0" smtClean="0">
              <a:solidFill>
                <a:srgbClr val="40404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0624" y="1052736"/>
            <a:ext cx="7997800" cy="7920880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邏輯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迴歸分析用來預測碰撞與交通違規</a:t>
            </a:r>
          </a:p>
          <a:p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預測駕駛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過去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一年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牽涉的碰撞與交通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違規。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碰撞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與交通違規都被編碼為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0(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否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)1(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邏輯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迴歸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顯示預測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關於過去碰撞為不顯著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(p = 0.228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刺激與尋求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冒險對於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預測過去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交通違規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顯著。</a:t>
            </a:r>
            <a:endParaRPr lang="zh-TW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zh-TW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4256-061E-409D-BA95-C86840579AF8}" type="slidenum">
              <a:rPr lang="fr-FR" altLang="zh-TW" smtClean="0"/>
              <a:pPr/>
              <a:t>15</a:t>
            </a:fld>
            <a:endParaRPr lang="fr-FR" altLang="zh-TW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9" t="25260" r="6808" b="45313"/>
          <a:stretch/>
        </p:blipFill>
        <p:spPr bwMode="auto">
          <a:xfrm>
            <a:off x="0" y="3789040"/>
            <a:ext cx="9255862" cy="265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橢圓 4"/>
          <p:cNvSpPr/>
          <p:nvPr/>
        </p:nvSpPr>
        <p:spPr>
          <a:xfrm>
            <a:off x="5666060" y="5445224"/>
            <a:ext cx="1354212" cy="3600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025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Discussion and conclusion</a:t>
            </a:r>
            <a:endParaRPr lang="fr-FR" altLang="zh-TW" dirty="0" smtClean="0">
              <a:solidFill>
                <a:srgbClr val="40404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研究旨在探討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刺激與尋求冒險、駕駛行為、車輛碰撞與工作相關交通違法之間的關係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，並假設司機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追求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刺激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與尋求冒險的個性，比較可能去從事危險駕駛行為，此一假說得到證實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，此外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假設在過去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個月中，刺激與尋求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冒險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會造成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碰撞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與交通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違規，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然而此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假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沒有得到支持。</a:t>
            </a:r>
          </a:p>
          <a:p>
            <a:pPr>
              <a:lnSpc>
                <a:spcPct val="150000"/>
              </a:lnSpc>
            </a:pP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較高刺激與尋求冒險水準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的人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更可能從事不安全的駕駛行為，像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是失誤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與違規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行為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以及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分心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與疲勞駕駛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。這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些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發現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先前的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一致。</a:t>
            </a:r>
            <a:endParaRPr lang="zh-TW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4256-061E-409D-BA95-C86840579AF8}" type="slidenum">
              <a:rPr lang="fr-FR" altLang="zh-TW" smtClean="0"/>
              <a:pPr/>
              <a:t>16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87533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Discussion and conclusion</a:t>
            </a:r>
            <a:endParaRPr lang="fr-FR" altLang="zh-TW" dirty="0" smtClean="0">
              <a:solidFill>
                <a:srgbClr val="40404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刺激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與尋求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冒險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在預測過去一年的碰撞與交通違規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時，並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是一個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顯著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預測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，只有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少數的參與者牽涉到碰撞或是交通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違規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，因此推測在碰撞的部分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可能是由於類似事件比較稀少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再加上過去可能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牽涉到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其他因素而造成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交通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事件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4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Dahlen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et al., 2005; Jonah, 1997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4256-061E-409D-BA95-C86840579AF8}" type="slidenum">
              <a:rPr lang="fr-FR" altLang="zh-TW" smtClean="0"/>
              <a:pPr/>
              <a:t>17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35105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altLang="zh-TW" dirty="0" smtClean="0">
              <a:solidFill>
                <a:srgbClr val="40404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ctr">
              <a:buNone/>
            </a:pPr>
            <a:endParaRPr lang="en-US" altLang="zh-TW" sz="54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 algn="ctr">
              <a:buNone/>
            </a:pPr>
            <a:r>
              <a:rPr lang="en-US" altLang="zh-TW" sz="5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The End</a:t>
            </a:r>
            <a:endParaRPr lang="zh-TW" altLang="zh-TW" sz="5400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zh-TW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4256-061E-409D-BA95-C86840579AF8}" type="slidenum">
              <a:rPr lang="fr-FR" altLang="zh-TW" smtClean="0"/>
              <a:pPr/>
              <a:t>18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83695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TW" dirty="0" smtClean="0">
                <a:solidFill>
                  <a:srgbClr val="404040"/>
                </a:solidFill>
              </a:rPr>
              <a:t>Introduction</a:t>
            </a:r>
            <a:endParaRPr lang="fr-FR" altLang="zh-TW" dirty="0" smtClean="0"/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從</a:t>
            </a:r>
            <a:r>
              <a:rPr lang="en-US" altLang="zh-TW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2003</a:t>
            </a:r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年到</a:t>
            </a:r>
            <a:r>
              <a:rPr lang="en-US" altLang="zh-TW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2014</a:t>
            </a:r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年，澳大利亞在工作相關的死</a:t>
            </a:r>
            <a:r>
              <a:rPr lang="zh-TW" altLang="en-US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傷中，</a:t>
            </a:r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道路</a:t>
            </a:r>
            <a:r>
              <a:rPr lang="zh-TW" altLang="en-US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意外</a:t>
            </a:r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是最常見的，佔死亡人數</a:t>
            </a:r>
            <a:r>
              <a:rPr lang="en-US" altLang="zh-TW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65</a:t>
            </a:r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％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(</a:t>
            </a:r>
            <a:r>
              <a:rPr lang="en-US" altLang="zh-TW" sz="2400" dirty="0" err="1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SafeWork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Australia, 2015</a:t>
            </a:r>
            <a:r>
              <a:rPr lang="en-US" altLang="zh-TW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在</a:t>
            </a:r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澳大利亞組織無法</a:t>
            </a:r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充分</a:t>
            </a:r>
            <a:r>
              <a:rPr lang="zh-TW" altLang="en-US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的管理</a:t>
            </a:r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工作時的</a:t>
            </a:r>
            <a:r>
              <a:rPr lang="zh-TW" altLang="en-US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駕駛</a:t>
            </a:r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危險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(Rowland, Davey, Freeman, &amp;</a:t>
            </a:r>
            <a:r>
              <a:rPr lang="en-US" altLang="zh-TW" sz="2400" dirty="0" err="1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Wishart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, 2008</a:t>
            </a:r>
            <a:r>
              <a:rPr lang="en-US" altLang="zh-TW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4256-061E-409D-BA95-C86840579AF8}" type="slidenum">
              <a:rPr lang="fr-FR" altLang="zh-TW" smtClean="0"/>
              <a:pPr/>
              <a:t>2</a:t>
            </a:fld>
            <a:endParaRPr lang="fr-FR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TW" dirty="0" smtClean="0">
                <a:solidFill>
                  <a:srgbClr val="404040"/>
                </a:solidFill>
              </a:rPr>
              <a:t>Introduction</a:t>
            </a:r>
            <a:endParaRPr lang="fr-FR" altLang="zh-TW" dirty="0" smtClean="0"/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467544" y="1340768"/>
            <a:ext cx="8147248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駕駛</a:t>
            </a:r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zh-TW" altLang="en-US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個人</a:t>
            </a:r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特質</a:t>
            </a:r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經常被用來作為危險駕駛行為的檢查要點</a:t>
            </a:r>
            <a:r>
              <a:rPr lang="de-DE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(Dahlen, Martin, Ragan, &amp; Kuhlman, 2005; Schwebel, Severson, Ball, </a:t>
            </a:r>
            <a:r>
              <a:rPr lang="de-DE" altLang="zh-TW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&amp;Rizzo</a:t>
            </a:r>
            <a:r>
              <a:rPr lang="de-DE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, 2006</a:t>
            </a:r>
            <a:r>
              <a:rPr lang="de-DE" altLang="zh-TW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感覺尋求</a:t>
            </a:r>
            <a:r>
              <a:rPr lang="en-US" altLang="zh-TW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sensation-seeking</a:t>
            </a:r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與</a:t>
            </a:r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危險駕駛行為有關聯</a:t>
            </a:r>
            <a:r>
              <a:rPr lang="da-DK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(Dahlen et al., 2005; Jonah, 1997</a:t>
            </a:r>
            <a:r>
              <a:rPr lang="da-DK" altLang="zh-TW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感覺尋求是一項個人特質，透過個人意願，伴隨著風險來</a:t>
            </a:r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體驗</a:t>
            </a:r>
            <a:r>
              <a:rPr lang="zh-TW" altLang="en-US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多樣</a:t>
            </a:r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化、新穎、複雜、</a:t>
            </a:r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強烈</a:t>
            </a:r>
            <a:r>
              <a:rPr lang="zh-TW" altLang="en-US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感覺</a:t>
            </a:r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 </a:t>
            </a:r>
            <a:r>
              <a:rPr lang="en-US" altLang="zh-TW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Zuckerman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, 1994, </a:t>
            </a:r>
            <a:r>
              <a:rPr lang="en-US" altLang="zh-TW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p.27)</a:t>
            </a:r>
            <a:endParaRPr lang="da-DK" altLang="zh-TW" sz="24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4256-061E-409D-BA95-C86840579AF8}" type="slidenum">
              <a:rPr lang="fr-FR" altLang="zh-TW" smtClean="0"/>
              <a:pPr/>
              <a:t>3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1281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TW" dirty="0" smtClean="0">
                <a:solidFill>
                  <a:srgbClr val="404040"/>
                </a:solidFill>
              </a:rPr>
              <a:t>Introduction</a:t>
            </a:r>
            <a:endParaRPr lang="fr-FR" altLang="zh-TW" dirty="0" smtClean="0"/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467544" y="1340768"/>
            <a:ext cx="8147248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sensation 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seeking </a:t>
            </a:r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是評估危險駕駛實驗中</a:t>
            </a:r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最顯著的</a:t>
            </a:r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預測</a:t>
            </a:r>
            <a:r>
              <a:rPr lang="en-US" altLang="zh-TW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2400" dirty="0" err="1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Schwebel</a:t>
            </a:r>
            <a:r>
              <a:rPr lang="en-US" altLang="zh-TW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et al. </a:t>
            </a:r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2006)</a:t>
            </a: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在危險駕駛與感覺</a:t>
            </a:r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尋求交互的研究中，</a:t>
            </a:r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發現感覺尋求與危險駕駛行為之間有</a:t>
            </a:r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正</a:t>
            </a:r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相關</a:t>
            </a:r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Jonah, 1997</a:t>
            </a:r>
            <a:r>
              <a:rPr lang="en-US" altLang="zh-TW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在非職業駕駛文獻中認為，道路事故為其重要變量；在職業駕駛文獻中認為，工作環境與駕駛行為為其重要變量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2400" dirty="0" err="1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Wishart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et al., 2011</a:t>
            </a:r>
            <a:r>
              <a:rPr lang="en-US" altLang="zh-TW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da-DK" altLang="zh-TW" sz="24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4256-061E-409D-BA95-C86840579AF8}" type="slidenum">
              <a:rPr lang="fr-FR" altLang="zh-TW" smtClean="0"/>
              <a:pPr/>
              <a:t>4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54635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TW" dirty="0" smtClean="0">
                <a:solidFill>
                  <a:srgbClr val="404040"/>
                </a:solidFill>
              </a:rPr>
              <a:t>Introduction</a:t>
            </a:r>
            <a:endParaRPr lang="fr-FR" altLang="zh-TW" dirty="0" smtClean="0"/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467544" y="1340768"/>
            <a:ext cx="8147248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危險駕駛行為與員工的個性有關，從員工的個性可以預測其工作積極性以及是否會從事危險駕駛行為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(Burns &amp; Wilde, 1995; </a:t>
            </a:r>
            <a:r>
              <a:rPr lang="en-US" altLang="zh-TW" sz="2400" dirty="0" err="1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Seibokaite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&amp;</a:t>
            </a:r>
            <a:r>
              <a:rPr lang="en-US" altLang="zh-TW" sz="2400" dirty="0" err="1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Endriulaitiene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, 2012</a:t>
            </a:r>
            <a:r>
              <a:rPr lang="en-US" altLang="zh-TW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社會地會</a:t>
            </a:r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高</a:t>
            </a:r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又</a:t>
            </a:r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有</a:t>
            </a:r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安全</a:t>
            </a:r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氣候認知的男性，通常有更安全的</a:t>
            </a:r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駕駛</a:t>
            </a:r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行為，情緒不穩定的人則</a:t>
            </a:r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較有可能從事危險</a:t>
            </a:r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駕駛</a:t>
            </a:r>
            <a:r>
              <a:rPr lang="en-US" altLang="zh-TW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2400" dirty="0" err="1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Seibokaite</a:t>
            </a:r>
            <a:r>
              <a:rPr lang="en-US" altLang="zh-TW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and </a:t>
            </a:r>
            <a:r>
              <a:rPr lang="en-US" altLang="zh-TW" sz="2400" dirty="0" err="1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Endriulaitiene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2012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 </a:t>
            </a:r>
            <a:endParaRPr lang="da-DK" altLang="zh-TW" sz="24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4256-061E-409D-BA95-C86840579AF8}" type="slidenum">
              <a:rPr lang="fr-FR" altLang="zh-TW" smtClean="0"/>
              <a:pPr/>
              <a:t>5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84240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TW" dirty="0" smtClean="0">
                <a:solidFill>
                  <a:srgbClr val="404040"/>
                </a:solidFill>
              </a:rPr>
              <a:t>Introduction</a:t>
            </a:r>
            <a:endParaRPr lang="fr-FR" altLang="zh-TW" dirty="0" smtClean="0"/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467544" y="1340768"/>
            <a:ext cx="8147248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在</a:t>
            </a:r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英國有超過</a:t>
            </a:r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一半的公司，其駕駛承認在赴約時，超速比安全駕駛更重要</a:t>
            </a:r>
            <a:r>
              <a:rPr lang="en-US" altLang="zh-TW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Adams-Guppy </a:t>
            </a:r>
            <a:r>
              <a:rPr lang="en-US" altLang="zh-TW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and</a:t>
            </a:r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Guppy's 1995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da-DK" altLang="zh-TW" sz="24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4256-061E-409D-BA95-C86840579AF8}" type="slidenum">
              <a:rPr lang="fr-FR" altLang="zh-TW" smtClean="0"/>
              <a:pPr/>
              <a:t>6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97275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1750" y="274638"/>
            <a:ext cx="6115050" cy="1143000"/>
          </a:xfrm>
        </p:spPr>
        <p:txBody>
          <a:bodyPr>
            <a:normAutofit/>
          </a:bodyPr>
          <a:lstStyle/>
          <a:p>
            <a:pPr algn="l"/>
            <a:r>
              <a:rPr lang="fr-FR" altLang="zh-TW" dirty="0" smtClean="0">
                <a:solidFill>
                  <a:srgbClr val="404040"/>
                </a:solidFill>
              </a:rPr>
              <a:t>Method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71750" y="1600200"/>
            <a:ext cx="6115050" cy="5257800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參與者：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從澳洲三間經營車輛的公司中，招募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982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參與者，當中有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84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位不開車上班，又有六個數據不見，因此只剩下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892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年齡：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17-67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平均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43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,SD=11.11)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女性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524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位，男性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358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有十位遺失資訊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4256-061E-409D-BA95-C86840579AF8}" type="slidenum">
              <a:rPr lang="fr-FR" altLang="zh-TW" smtClean="0"/>
              <a:pPr/>
              <a:t>7</a:t>
            </a:fld>
            <a:endParaRPr lang="fr-FR" altLang="zh-TW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78" t="43489" r="3880" b="14584"/>
          <a:stretch/>
        </p:blipFill>
        <p:spPr bwMode="auto">
          <a:xfrm>
            <a:off x="827584" y="1124744"/>
            <a:ext cx="769457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1750" y="274638"/>
            <a:ext cx="6115050" cy="1143000"/>
          </a:xfrm>
        </p:spPr>
        <p:txBody>
          <a:bodyPr>
            <a:normAutofit/>
          </a:bodyPr>
          <a:lstStyle/>
          <a:p>
            <a:pPr algn="l"/>
            <a:r>
              <a:rPr lang="fr-FR" altLang="zh-TW" dirty="0" smtClean="0">
                <a:solidFill>
                  <a:srgbClr val="404040"/>
                </a:solidFill>
              </a:rPr>
              <a:t>Method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55776" y="1196752"/>
            <a:ext cx="6115050" cy="5431069"/>
          </a:xfrm>
        </p:spPr>
        <p:txBody>
          <a:bodyPr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刺激與冒險尋求問卷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Thrill-Seeking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量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包含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了八個項目，高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分表示傾向於從事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危險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冒險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活動來體驗到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刺激。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答覆採用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分制，從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1(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從不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5(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總是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4256-061E-409D-BA95-C86840579AF8}" type="slidenum">
              <a:rPr lang="fr-FR" altLang="zh-TW" smtClean="0"/>
              <a:pPr/>
              <a:t>8</a:t>
            </a:fld>
            <a:endParaRPr lang="fr-FR" altLang="zh-TW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1" t="55540" r="5916" b="12358"/>
          <a:stretch/>
        </p:blipFill>
        <p:spPr bwMode="auto">
          <a:xfrm>
            <a:off x="-1" y="4706432"/>
            <a:ext cx="9132703" cy="217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81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1750" y="274638"/>
            <a:ext cx="6115050" cy="1143000"/>
          </a:xfrm>
        </p:spPr>
        <p:txBody>
          <a:bodyPr>
            <a:normAutofit/>
          </a:bodyPr>
          <a:lstStyle/>
          <a:p>
            <a:pPr algn="l"/>
            <a:r>
              <a:rPr lang="fr-FR" altLang="zh-TW" dirty="0" smtClean="0">
                <a:solidFill>
                  <a:srgbClr val="404040"/>
                </a:solidFill>
              </a:rPr>
              <a:t>Method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74032" y="1310299"/>
            <a:ext cx="6115050" cy="5431069"/>
          </a:xfrm>
        </p:spPr>
        <p:txBody>
          <a:bodyPr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駕駛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行為問卷</a:t>
            </a:r>
          </a:p>
          <a:p>
            <a:pPr>
              <a:lnSpc>
                <a:spcPct val="150000"/>
              </a:lnSpc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Manchester Driving 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Behaviour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Questionnaire(DBQ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衡量駕駛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行為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，問題當中包含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異常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的駕駛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行為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兩大類組成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失誤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與違反。</a:t>
            </a: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並額外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增加七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項目，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有關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疲勞駕駛和四種關於駕駛時分心的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行為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修改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過的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DBQ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共有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29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個項目，問卷答覆採用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分制，從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1(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從不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5(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分成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四個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項目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4256-061E-409D-BA95-C86840579AF8}" type="slidenum">
              <a:rPr lang="fr-FR" altLang="zh-TW" smtClean="0"/>
              <a:pPr/>
              <a:t>9</a:t>
            </a:fld>
            <a:endParaRPr lang="fr-FR" altLang="zh-TW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9" t="13685" r="42586" b="10491"/>
          <a:stretch/>
        </p:blipFill>
        <p:spPr bwMode="auto">
          <a:xfrm>
            <a:off x="2411760" y="0"/>
            <a:ext cx="63367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99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2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122</Template>
  <TotalTime>3730</TotalTime>
  <Words>1605</Words>
  <Application>Microsoft Office PowerPoint</Application>
  <PresentationFormat>如螢幕大小 (4:3)</PresentationFormat>
  <Paragraphs>135</Paragraphs>
  <Slides>18</Slides>
  <Notes>18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122</vt:lpstr>
      <vt:lpstr>Role of thrill and adventure seeking in risky work-related driving behaviours</vt:lpstr>
      <vt:lpstr>Introduction</vt:lpstr>
      <vt:lpstr>Introduction</vt:lpstr>
      <vt:lpstr>Introduction</vt:lpstr>
      <vt:lpstr>Introduction</vt:lpstr>
      <vt:lpstr>Introduction</vt:lpstr>
      <vt:lpstr>Method</vt:lpstr>
      <vt:lpstr>Method</vt:lpstr>
      <vt:lpstr>Method</vt:lpstr>
      <vt:lpstr>Method</vt:lpstr>
      <vt:lpstr>Results</vt:lpstr>
      <vt:lpstr>Results</vt:lpstr>
      <vt:lpstr>Results</vt:lpstr>
      <vt:lpstr>Results</vt:lpstr>
      <vt:lpstr>Results</vt:lpstr>
      <vt:lpstr>Discussion and conclusion</vt:lpstr>
      <vt:lpstr>Discussion and conclusion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Ergonomic design of the vehicle motion in an automated driving car</dc:title>
  <dc:creator>user</dc:creator>
  <cp:lastModifiedBy>user</cp:lastModifiedBy>
  <cp:revision>231</cp:revision>
  <dcterms:created xsi:type="dcterms:W3CDTF">2016-08-10T07:04:27Z</dcterms:created>
  <dcterms:modified xsi:type="dcterms:W3CDTF">2016-10-11T14:09:41Z</dcterms:modified>
</cp:coreProperties>
</file>